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sldIdLst>
    <p:sldId id="256" r:id="rId2"/>
    <p:sldId id="257" r:id="rId3"/>
    <p:sldId id="259" r:id="rId4"/>
    <p:sldId id="260" r:id="rId5"/>
    <p:sldId id="263" r:id="rId6"/>
    <p:sldId id="261" r:id="rId7"/>
    <p:sldId id="262" r:id="rId8"/>
    <p:sldId id="264" r:id="rId9"/>
    <p:sldId id="266" r:id="rId10"/>
    <p:sldId id="267" r:id="rId11"/>
    <p:sldId id="258" r:id="rId12"/>
    <p:sldId id="269" r:id="rId13"/>
    <p:sldId id="268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79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540" y="54"/>
      </p:cViewPr>
      <p:guideLst>
        <p:guide orient="horz" pos="2183"/>
        <p:guide pos="379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ECB5391-9EB3-4DD9-A477-A7165141151A}" type="doc">
      <dgm:prSet loTypeId="urn:microsoft.com/office/officeart/2005/8/layout/hProcess9" loCatId="process" qsTypeId="urn:microsoft.com/office/officeart/2005/8/quickstyle/simple1" qsCatId="simple" csTypeId="urn:microsoft.com/office/officeart/2005/8/colors/colorful2" csCatId="colorful" phldr="1"/>
      <dgm:spPr/>
    </dgm:pt>
    <dgm:pt modelId="{76CECC83-4D71-4645-B630-B0768ECDED4F}">
      <dgm:prSet phldrT="[文本]"/>
      <dgm:spPr/>
      <dgm:t>
        <a:bodyPr/>
        <a:lstStyle/>
        <a:p>
          <a:r>
            <a:rPr lang="zh-CN" altLang="en-US" dirty="0"/>
            <a:t>用户经过</a:t>
          </a:r>
        </a:p>
      </dgm:t>
    </dgm:pt>
    <dgm:pt modelId="{CA67219B-A8E2-468B-883A-1F2B8556C886}" type="parTrans" cxnId="{99473245-FF56-4F95-AE88-F64F863E29DB}">
      <dgm:prSet/>
      <dgm:spPr/>
      <dgm:t>
        <a:bodyPr/>
        <a:lstStyle/>
        <a:p>
          <a:endParaRPr lang="zh-CN" altLang="en-US"/>
        </a:p>
      </dgm:t>
    </dgm:pt>
    <dgm:pt modelId="{BAAEB33E-5C1D-4C5A-BCBE-48CF0F8A669C}" type="sibTrans" cxnId="{99473245-FF56-4F95-AE88-F64F863E29DB}">
      <dgm:prSet/>
      <dgm:spPr/>
      <dgm:t>
        <a:bodyPr/>
        <a:lstStyle/>
        <a:p>
          <a:endParaRPr lang="zh-CN" altLang="en-US"/>
        </a:p>
      </dgm:t>
    </dgm:pt>
    <dgm:pt modelId="{1C777360-B360-439A-9186-26AE9B0D1460}">
      <dgm:prSet phldrT="[文本]"/>
      <dgm:spPr/>
      <dgm:t>
        <a:bodyPr/>
        <a:lstStyle/>
        <a:p>
          <a:r>
            <a:rPr lang="zh-CN" altLang="en-US" dirty="0"/>
            <a:t>身高判断</a:t>
          </a:r>
        </a:p>
      </dgm:t>
    </dgm:pt>
    <dgm:pt modelId="{C410EC72-943E-47CF-8521-37685EF5200D}" type="parTrans" cxnId="{768210B4-F1F5-4063-8D35-0B538ADB6E79}">
      <dgm:prSet/>
      <dgm:spPr/>
      <dgm:t>
        <a:bodyPr/>
        <a:lstStyle/>
        <a:p>
          <a:endParaRPr lang="zh-CN" altLang="en-US"/>
        </a:p>
      </dgm:t>
    </dgm:pt>
    <dgm:pt modelId="{FEE16ACC-1899-496E-BAF6-61B69889538F}" type="sibTrans" cxnId="{768210B4-F1F5-4063-8D35-0B538ADB6E79}">
      <dgm:prSet/>
      <dgm:spPr/>
      <dgm:t>
        <a:bodyPr/>
        <a:lstStyle/>
        <a:p>
          <a:endParaRPr lang="zh-CN" altLang="en-US"/>
        </a:p>
      </dgm:t>
    </dgm:pt>
    <dgm:pt modelId="{BA987FB9-5BBC-44B3-8A21-20FEFA0F3B33}">
      <dgm:prSet phldrT="[文本]"/>
      <dgm:spPr/>
      <dgm:t>
        <a:bodyPr/>
        <a:lstStyle/>
        <a:p>
          <a:r>
            <a:rPr lang="zh-CN" altLang="en-US" dirty="0"/>
            <a:t>升降响应</a:t>
          </a:r>
        </a:p>
      </dgm:t>
    </dgm:pt>
    <dgm:pt modelId="{6499D8B7-1FA9-417E-A775-740ED2E4A4F6}" type="parTrans" cxnId="{E83D2AC7-E924-48A8-A1E6-9D112B565630}">
      <dgm:prSet/>
      <dgm:spPr/>
      <dgm:t>
        <a:bodyPr/>
        <a:lstStyle/>
        <a:p>
          <a:endParaRPr lang="zh-CN" altLang="en-US"/>
        </a:p>
      </dgm:t>
    </dgm:pt>
    <dgm:pt modelId="{5798A284-F726-4772-AE74-7C88CC44F539}" type="sibTrans" cxnId="{E83D2AC7-E924-48A8-A1E6-9D112B565630}">
      <dgm:prSet/>
      <dgm:spPr/>
      <dgm:t>
        <a:bodyPr/>
        <a:lstStyle/>
        <a:p>
          <a:endParaRPr lang="zh-CN" altLang="en-US"/>
        </a:p>
      </dgm:t>
    </dgm:pt>
    <dgm:pt modelId="{0BB2D8EB-B034-465F-8540-0385A0D15DE5}" type="pres">
      <dgm:prSet presAssocID="{6ECB5391-9EB3-4DD9-A477-A7165141151A}" presName="CompostProcess" presStyleCnt="0">
        <dgm:presLayoutVars>
          <dgm:dir/>
          <dgm:resizeHandles val="exact"/>
        </dgm:presLayoutVars>
      </dgm:prSet>
      <dgm:spPr/>
    </dgm:pt>
    <dgm:pt modelId="{3C2F6C72-3771-410D-925C-8D1E29D0FB33}" type="pres">
      <dgm:prSet presAssocID="{6ECB5391-9EB3-4DD9-A477-A7165141151A}" presName="arrow" presStyleLbl="bgShp" presStyleIdx="0" presStyleCnt="1"/>
      <dgm:spPr/>
    </dgm:pt>
    <dgm:pt modelId="{B2CC2C48-5B4B-4E73-AECE-CD5B0147D8C5}" type="pres">
      <dgm:prSet presAssocID="{6ECB5391-9EB3-4DD9-A477-A7165141151A}" presName="linearProcess" presStyleCnt="0"/>
      <dgm:spPr/>
    </dgm:pt>
    <dgm:pt modelId="{99573E6E-846F-4EF0-BDAD-4ADE4CD259E7}" type="pres">
      <dgm:prSet presAssocID="{76CECC83-4D71-4645-B630-B0768ECDED4F}" presName="textNode" presStyleLbl="node1" presStyleIdx="0" presStyleCnt="3">
        <dgm:presLayoutVars>
          <dgm:bulletEnabled val="1"/>
        </dgm:presLayoutVars>
      </dgm:prSet>
      <dgm:spPr/>
    </dgm:pt>
    <dgm:pt modelId="{876A46F9-C5B4-420D-812F-3B205283F7B1}" type="pres">
      <dgm:prSet presAssocID="{BAAEB33E-5C1D-4C5A-BCBE-48CF0F8A669C}" presName="sibTrans" presStyleCnt="0"/>
      <dgm:spPr/>
    </dgm:pt>
    <dgm:pt modelId="{C0747469-A8B4-47D5-BD31-B6C240CFA1C7}" type="pres">
      <dgm:prSet presAssocID="{1C777360-B360-439A-9186-26AE9B0D1460}" presName="textNode" presStyleLbl="node1" presStyleIdx="1" presStyleCnt="3">
        <dgm:presLayoutVars>
          <dgm:bulletEnabled val="1"/>
        </dgm:presLayoutVars>
      </dgm:prSet>
      <dgm:spPr/>
    </dgm:pt>
    <dgm:pt modelId="{AF6C0AE2-547D-49FB-AC54-373F86F3495E}" type="pres">
      <dgm:prSet presAssocID="{FEE16ACC-1899-496E-BAF6-61B69889538F}" presName="sibTrans" presStyleCnt="0"/>
      <dgm:spPr/>
    </dgm:pt>
    <dgm:pt modelId="{3DED8DDE-1750-4515-ADBF-97FAA28786D6}" type="pres">
      <dgm:prSet presAssocID="{BA987FB9-5BBC-44B3-8A21-20FEFA0F3B33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0A059C23-6857-4706-9EBF-5DBEC44A1CC4}" type="presOf" srcId="{BA987FB9-5BBC-44B3-8A21-20FEFA0F3B33}" destId="{3DED8DDE-1750-4515-ADBF-97FAA28786D6}" srcOrd="0" destOrd="0" presId="urn:microsoft.com/office/officeart/2005/8/layout/hProcess9"/>
    <dgm:cxn modelId="{99473245-FF56-4F95-AE88-F64F863E29DB}" srcId="{6ECB5391-9EB3-4DD9-A477-A7165141151A}" destId="{76CECC83-4D71-4645-B630-B0768ECDED4F}" srcOrd="0" destOrd="0" parTransId="{CA67219B-A8E2-468B-883A-1F2B8556C886}" sibTransId="{BAAEB33E-5C1D-4C5A-BCBE-48CF0F8A669C}"/>
    <dgm:cxn modelId="{45C9D148-7E92-4C11-99B5-7B1B0F6AD542}" type="presOf" srcId="{1C777360-B360-439A-9186-26AE9B0D1460}" destId="{C0747469-A8B4-47D5-BD31-B6C240CFA1C7}" srcOrd="0" destOrd="0" presId="urn:microsoft.com/office/officeart/2005/8/layout/hProcess9"/>
    <dgm:cxn modelId="{089D6F7A-A541-4FAB-8535-07E5F3F173A2}" type="presOf" srcId="{6ECB5391-9EB3-4DD9-A477-A7165141151A}" destId="{0BB2D8EB-B034-465F-8540-0385A0D15DE5}" srcOrd="0" destOrd="0" presId="urn:microsoft.com/office/officeart/2005/8/layout/hProcess9"/>
    <dgm:cxn modelId="{768210B4-F1F5-4063-8D35-0B538ADB6E79}" srcId="{6ECB5391-9EB3-4DD9-A477-A7165141151A}" destId="{1C777360-B360-439A-9186-26AE9B0D1460}" srcOrd="1" destOrd="0" parTransId="{C410EC72-943E-47CF-8521-37685EF5200D}" sibTransId="{FEE16ACC-1899-496E-BAF6-61B69889538F}"/>
    <dgm:cxn modelId="{E83D2AC7-E924-48A8-A1E6-9D112B565630}" srcId="{6ECB5391-9EB3-4DD9-A477-A7165141151A}" destId="{BA987FB9-5BBC-44B3-8A21-20FEFA0F3B33}" srcOrd="2" destOrd="0" parTransId="{6499D8B7-1FA9-417E-A775-740ED2E4A4F6}" sibTransId="{5798A284-F726-4772-AE74-7C88CC44F539}"/>
    <dgm:cxn modelId="{729899EF-C123-469A-9A90-BF00BFCADBA6}" type="presOf" srcId="{76CECC83-4D71-4645-B630-B0768ECDED4F}" destId="{99573E6E-846F-4EF0-BDAD-4ADE4CD259E7}" srcOrd="0" destOrd="0" presId="urn:microsoft.com/office/officeart/2005/8/layout/hProcess9"/>
    <dgm:cxn modelId="{23A6BCE8-86D1-46F7-982B-D5E249C32743}" type="presParOf" srcId="{0BB2D8EB-B034-465F-8540-0385A0D15DE5}" destId="{3C2F6C72-3771-410D-925C-8D1E29D0FB33}" srcOrd="0" destOrd="0" presId="urn:microsoft.com/office/officeart/2005/8/layout/hProcess9"/>
    <dgm:cxn modelId="{F1414A12-48D5-41DC-A8E1-064EB7A405EB}" type="presParOf" srcId="{0BB2D8EB-B034-465F-8540-0385A0D15DE5}" destId="{B2CC2C48-5B4B-4E73-AECE-CD5B0147D8C5}" srcOrd="1" destOrd="0" presId="urn:microsoft.com/office/officeart/2005/8/layout/hProcess9"/>
    <dgm:cxn modelId="{A6D4C5DF-704E-40B4-81A4-B9AB3C7B4329}" type="presParOf" srcId="{B2CC2C48-5B4B-4E73-AECE-CD5B0147D8C5}" destId="{99573E6E-846F-4EF0-BDAD-4ADE4CD259E7}" srcOrd="0" destOrd="0" presId="urn:microsoft.com/office/officeart/2005/8/layout/hProcess9"/>
    <dgm:cxn modelId="{18DBCCA3-8BC9-4BE5-8E9F-B2A441ACD591}" type="presParOf" srcId="{B2CC2C48-5B4B-4E73-AECE-CD5B0147D8C5}" destId="{876A46F9-C5B4-420D-812F-3B205283F7B1}" srcOrd="1" destOrd="0" presId="urn:microsoft.com/office/officeart/2005/8/layout/hProcess9"/>
    <dgm:cxn modelId="{00C03DE2-9777-456A-860C-934CAD5EE0AB}" type="presParOf" srcId="{B2CC2C48-5B4B-4E73-AECE-CD5B0147D8C5}" destId="{C0747469-A8B4-47D5-BD31-B6C240CFA1C7}" srcOrd="2" destOrd="0" presId="urn:microsoft.com/office/officeart/2005/8/layout/hProcess9"/>
    <dgm:cxn modelId="{72C71CC8-7F7E-433A-BB3E-16E302A386CC}" type="presParOf" srcId="{B2CC2C48-5B4B-4E73-AECE-CD5B0147D8C5}" destId="{AF6C0AE2-547D-49FB-AC54-373F86F3495E}" srcOrd="3" destOrd="0" presId="urn:microsoft.com/office/officeart/2005/8/layout/hProcess9"/>
    <dgm:cxn modelId="{0237714E-C0F3-484C-A360-AEA64D9C0192}" type="presParOf" srcId="{B2CC2C48-5B4B-4E73-AECE-CD5B0147D8C5}" destId="{3DED8DDE-1750-4515-ADBF-97FAA28786D6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2F6C72-3771-410D-925C-8D1E29D0FB33}">
      <dsp:nvSpPr>
        <dsp:cNvPr id="0" name=""/>
        <dsp:cNvSpPr/>
      </dsp:nvSpPr>
      <dsp:spPr>
        <a:xfrm>
          <a:off x="827221" y="0"/>
          <a:ext cx="9375172" cy="3678303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573E6E-846F-4EF0-BDAD-4ADE4CD259E7}">
      <dsp:nvSpPr>
        <dsp:cNvPr id="0" name=""/>
        <dsp:cNvSpPr/>
      </dsp:nvSpPr>
      <dsp:spPr>
        <a:xfrm>
          <a:off x="91015" y="1103490"/>
          <a:ext cx="3308884" cy="147132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300" kern="1200" dirty="0"/>
            <a:t>用户经过</a:t>
          </a:r>
        </a:p>
      </dsp:txBody>
      <dsp:txXfrm>
        <a:off x="162839" y="1175314"/>
        <a:ext cx="3165236" cy="1327673"/>
      </dsp:txXfrm>
    </dsp:sp>
    <dsp:sp modelId="{C0747469-A8B4-47D5-BD31-B6C240CFA1C7}">
      <dsp:nvSpPr>
        <dsp:cNvPr id="0" name=""/>
        <dsp:cNvSpPr/>
      </dsp:nvSpPr>
      <dsp:spPr>
        <a:xfrm>
          <a:off x="3860365" y="1103490"/>
          <a:ext cx="3308884" cy="1471321"/>
        </a:xfrm>
        <a:prstGeom prst="roundRect">
          <a:avLst/>
        </a:prstGeom>
        <a:solidFill>
          <a:schemeClr val="accent2">
            <a:hueOff val="1871448"/>
            <a:satOff val="2654"/>
            <a:lumOff val="9118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300" kern="1200" dirty="0"/>
            <a:t>身高判断</a:t>
          </a:r>
        </a:p>
      </dsp:txBody>
      <dsp:txXfrm>
        <a:off x="3932189" y="1175314"/>
        <a:ext cx="3165236" cy="1327673"/>
      </dsp:txXfrm>
    </dsp:sp>
    <dsp:sp modelId="{3DED8DDE-1750-4515-ADBF-97FAA28786D6}">
      <dsp:nvSpPr>
        <dsp:cNvPr id="0" name=""/>
        <dsp:cNvSpPr/>
      </dsp:nvSpPr>
      <dsp:spPr>
        <a:xfrm>
          <a:off x="7629714" y="1103490"/>
          <a:ext cx="3308884" cy="1471321"/>
        </a:xfrm>
        <a:prstGeom prst="roundRect">
          <a:avLst/>
        </a:prstGeom>
        <a:solidFill>
          <a:schemeClr val="accent2">
            <a:hueOff val="3742897"/>
            <a:satOff val="5308"/>
            <a:lumOff val="18235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300" kern="1200" dirty="0"/>
            <a:t>升降响应</a:t>
          </a:r>
        </a:p>
      </dsp:txBody>
      <dsp:txXfrm>
        <a:off x="7701538" y="1175314"/>
        <a:ext cx="3165236" cy="13276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eg>
</file>

<file path=ppt/media/image12.jp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479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060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111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368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885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0524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113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837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335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934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600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6442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1210B5-6FF2-42C8-B986-7D06DA4596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0"/>
            <a:ext cx="10993549" cy="1475013"/>
          </a:xfrm>
        </p:spPr>
        <p:txBody>
          <a:bodyPr>
            <a:normAutofit/>
          </a:bodyPr>
          <a:lstStyle/>
          <a:p>
            <a:r>
              <a:rPr lang="en-US" altLang="zh-CN" sz="4000" cap="none" dirty="0" err="1"/>
              <a:t>Koilet</a:t>
            </a:r>
            <a:r>
              <a:rPr lang="en-US" altLang="zh-CN" sz="4000" cap="none" dirty="0"/>
              <a:t> Up &amp; Down</a:t>
            </a:r>
            <a:endParaRPr lang="zh-CN" altLang="en-US" sz="4000" cap="none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C46BD96-2CE2-4DD9-BDFA-21C9089A6A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1" y="1792513"/>
            <a:ext cx="10993546" cy="933555"/>
          </a:xfrm>
        </p:spPr>
        <p:txBody>
          <a:bodyPr>
            <a:normAutofit/>
          </a:bodyPr>
          <a:lstStyle/>
          <a:p>
            <a:r>
              <a:rPr lang="en-US" altLang="zh-CN" sz="2000" cap="none" dirty="0" err="1"/>
              <a:t>hack.init</a:t>
            </a:r>
            <a:r>
              <a:rPr lang="en-US" altLang="zh-CN" sz="2000" cap="none" dirty="0"/>
              <a:t>() 2018</a:t>
            </a:r>
          </a:p>
          <a:p>
            <a:r>
              <a:rPr lang="en-US" altLang="zh-CN" sz="2000" cap="none" dirty="0">
                <a:solidFill>
                  <a:schemeClr val="accent3"/>
                </a:solidFill>
              </a:rPr>
              <a:t>MPLZ </a:t>
            </a:r>
            <a:r>
              <a:rPr lang="zh-CN" altLang="en-US" sz="2000" cap="none" dirty="0">
                <a:solidFill>
                  <a:schemeClr val="accent3"/>
                </a:solidFill>
              </a:rPr>
              <a:t>满昱</a:t>
            </a:r>
            <a:r>
              <a:rPr lang="en-US" altLang="zh-CN" sz="2000" cap="none" dirty="0">
                <a:solidFill>
                  <a:schemeClr val="accent3"/>
                </a:solidFill>
              </a:rPr>
              <a:t>, </a:t>
            </a:r>
            <a:r>
              <a:rPr lang="zh-CN" altLang="en-US" sz="2000" cap="none" dirty="0">
                <a:solidFill>
                  <a:schemeClr val="accent3"/>
                </a:solidFill>
              </a:rPr>
              <a:t>彭一涵</a:t>
            </a:r>
            <a:r>
              <a:rPr lang="en-US" altLang="zh-CN" sz="2000" cap="none" dirty="0">
                <a:solidFill>
                  <a:schemeClr val="accent3"/>
                </a:solidFill>
              </a:rPr>
              <a:t>, </a:t>
            </a:r>
            <a:r>
              <a:rPr lang="zh-CN" altLang="en-US" sz="2000" cap="none" dirty="0">
                <a:solidFill>
                  <a:schemeClr val="accent3"/>
                </a:solidFill>
              </a:rPr>
              <a:t>张子渲</a:t>
            </a:r>
            <a:r>
              <a:rPr lang="en-US" altLang="zh-CN" sz="2000" cap="none" dirty="0">
                <a:solidFill>
                  <a:schemeClr val="accent3"/>
                </a:solidFill>
              </a:rPr>
              <a:t>, </a:t>
            </a:r>
            <a:r>
              <a:rPr lang="zh-CN" altLang="en-US" sz="2000" cap="none" dirty="0">
                <a:solidFill>
                  <a:schemeClr val="accent3"/>
                </a:solidFill>
              </a:rPr>
              <a:t>罗逸飞</a:t>
            </a:r>
          </a:p>
        </p:txBody>
      </p:sp>
    </p:spTree>
    <p:extLst>
      <p:ext uri="{BB962C8B-B14F-4D97-AF65-F5344CB8AC3E}">
        <p14:creationId xmlns:p14="http://schemas.microsoft.com/office/powerpoint/2010/main" val="607530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C7B835-4B93-40F5-971F-FD7E65C6D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红外感应测试</a:t>
            </a:r>
            <a:r>
              <a:rPr lang="en-US" altLang="zh-CN" dirty="0"/>
              <a:t>——</a:t>
            </a:r>
            <a:r>
              <a:rPr lang="zh-CN" altLang="en-US" dirty="0"/>
              <a:t>代码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75C1CB-2826-4BC5-9C23-097AFF11A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altLang="zh-CN" sz="2400" dirty="0">
                <a:solidFill>
                  <a:srgbClr val="0000FF"/>
                </a:solidFill>
                <a:latin typeface="Source Code Pro" panose="020B0509030403020204" pitchFamily="49" charset="0"/>
              </a:rPr>
              <a:t>void</a:t>
            </a:r>
            <a:r>
              <a:rPr lang="en-US" altLang="zh-CN" sz="2400" dirty="0">
                <a:solidFill>
                  <a:srgbClr val="000000"/>
                </a:solidFill>
                <a:latin typeface="Source Code Pro" panose="020B0509030403020204" pitchFamily="49" charset="0"/>
              </a:rPr>
              <a:t> setup() {</a:t>
            </a:r>
          </a:p>
          <a:p>
            <a:pPr lvl="1"/>
            <a:r>
              <a:rPr lang="en-US" altLang="zh-CN" sz="2200" dirty="0" err="1">
                <a:solidFill>
                  <a:srgbClr val="000000"/>
                </a:solidFill>
                <a:latin typeface="Source Code Pro" panose="020B0509030403020204" pitchFamily="49" charset="0"/>
              </a:rPr>
              <a:t>pinMode</a:t>
            </a:r>
            <a:r>
              <a:rPr lang="en-US" altLang="zh-CN" sz="2200" dirty="0">
                <a:solidFill>
                  <a:srgbClr val="000000"/>
                </a:solidFill>
                <a:latin typeface="Source Code Pro" panose="020B0509030403020204" pitchFamily="49" charset="0"/>
              </a:rPr>
              <a:t>(</a:t>
            </a:r>
            <a:r>
              <a:rPr lang="en-US" altLang="zh-CN" sz="2200" dirty="0">
                <a:solidFill>
                  <a:srgbClr val="09885A"/>
                </a:solidFill>
                <a:latin typeface="Source Code Pro" panose="020B0509030403020204" pitchFamily="49" charset="0"/>
              </a:rPr>
              <a:t>13</a:t>
            </a:r>
            <a:r>
              <a:rPr lang="en-US" altLang="zh-CN" sz="2200" dirty="0">
                <a:solidFill>
                  <a:srgbClr val="000000"/>
                </a:solidFill>
                <a:latin typeface="Source Code Pro" panose="020B0509030403020204" pitchFamily="49" charset="0"/>
              </a:rPr>
              <a:t>, OUTPUT);</a:t>
            </a:r>
          </a:p>
          <a:p>
            <a:pPr lvl="1"/>
            <a:r>
              <a:rPr lang="en-US" altLang="zh-CN" sz="2200" dirty="0" err="1">
                <a:solidFill>
                  <a:srgbClr val="000000"/>
                </a:solidFill>
                <a:latin typeface="Source Code Pro" panose="020B0509030403020204" pitchFamily="49" charset="0"/>
              </a:rPr>
              <a:t>pinMode</a:t>
            </a:r>
            <a:r>
              <a:rPr lang="en-US" altLang="zh-CN" sz="2200" dirty="0">
                <a:solidFill>
                  <a:srgbClr val="000000"/>
                </a:solidFill>
                <a:latin typeface="Source Code Pro" panose="020B0509030403020204" pitchFamily="49" charset="0"/>
              </a:rPr>
              <a:t>(</a:t>
            </a:r>
            <a:r>
              <a:rPr lang="en-US" altLang="zh-CN" sz="2200" dirty="0">
                <a:solidFill>
                  <a:srgbClr val="09885A"/>
                </a:solidFill>
                <a:latin typeface="Source Code Pro" panose="020B0509030403020204" pitchFamily="49" charset="0"/>
              </a:rPr>
              <a:t>2</a:t>
            </a:r>
            <a:r>
              <a:rPr lang="en-US" altLang="zh-CN" sz="2200" dirty="0">
                <a:solidFill>
                  <a:srgbClr val="000000"/>
                </a:solidFill>
                <a:latin typeface="Source Code Pro" panose="020B0509030403020204" pitchFamily="49" charset="0"/>
              </a:rPr>
              <a:t>, INPUT);</a:t>
            </a:r>
          </a:p>
          <a:p>
            <a:r>
              <a:rPr lang="en-US" altLang="zh-CN" sz="2400" dirty="0">
                <a:solidFill>
                  <a:srgbClr val="000000"/>
                </a:solidFill>
                <a:latin typeface="Source Code Pro" panose="020B0509030403020204" pitchFamily="49" charset="0"/>
              </a:rPr>
              <a:t>}</a:t>
            </a:r>
          </a:p>
          <a:p>
            <a:br>
              <a:rPr lang="en-US" altLang="zh-CN" sz="2400" dirty="0">
                <a:solidFill>
                  <a:srgbClr val="000000"/>
                </a:solidFill>
                <a:latin typeface="Source Code Pro" panose="020B0509030403020204" pitchFamily="49" charset="0"/>
              </a:rPr>
            </a:br>
            <a:r>
              <a:rPr lang="en-US" altLang="zh-CN" sz="2400" dirty="0">
                <a:solidFill>
                  <a:srgbClr val="0000FF"/>
                </a:solidFill>
                <a:latin typeface="Source Code Pro" panose="020B0509030403020204" pitchFamily="49" charset="0"/>
              </a:rPr>
              <a:t>void</a:t>
            </a:r>
            <a:r>
              <a:rPr lang="en-US" altLang="zh-CN" sz="2400" dirty="0">
                <a:solidFill>
                  <a:srgbClr val="000000"/>
                </a:solidFill>
                <a:latin typeface="Source Code Pro" panose="020B0509030403020204" pitchFamily="49" charset="0"/>
              </a:rPr>
              <a:t> loop() {</a:t>
            </a:r>
          </a:p>
          <a:p>
            <a:pPr lvl="1"/>
            <a:r>
              <a:rPr lang="en-US" altLang="zh-CN" sz="2200" dirty="0">
                <a:solidFill>
                  <a:srgbClr val="0000FF"/>
                </a:solidFill>
                <a:latin typeface="Source Code Pro" panose="020B0509030403020204" pitchFamily="49" charset="0"/>
              </a:rPr>
              <a:t>if</a:t>
            </a:r>
            <a:r>
              <a:rPr lang="en-US" altLang="zh-CN" sz="2200" dirty="0">
                <a:solidFill>
                  <a:srgbClr val="000000"/>
                </a:solidFill>
                <a:latin typeface="Source Code Pro" panose="020B0509030403020204" pitchFamily="49" charset="0"/>
              </a:rPr>
              <a:t> (</a:t>
            </a:r>
            <a:r>
              <a:rPr lang="en-US" altLang="zh-CN" sz="2200" dirty="0" err="1">
                <a:solidFill>
                  <a:srgbClr val="000000"/>
                </a:solidFill>
                <a:latin typeface="Source Code Pro" panose="020B0509030403020204" pitchFamily="49" charset="0"/>
              </a:rPr>
              <a:t>digitalRead</a:t>
            </a:r>
            <a:r>
              <a:rPr lang="en-US" altLang="zh-CN" sz="2200" dirty="0">
                <a:solidFill>
                  <a:srgbClr val="000000"/>
                </a:solidFill>
                <a:latin typeface="Source Code Pro" panose="020B0509030403020204" pitchFamily="49" charset="0"/>
              </a:rPr>
              <a:t>(</a:t>
            </a:r>
            <a:r>
              <a:rPr lang="en-US" altLang="zh-CN" sz="2200" dirty="0">
                <a:solidFill>
                  <a:srgbClr val="09885A"/>
                </a:solidFill>
                <a:latin typeface="Source Code Pro" panose="020B0509030403020204" pitchFamily="49" charset="0"/>
              </a:rPr>
              <a:t>2</a:t>
            </a:r>
            <a:r>
              <a:rPr lang="en-US" altLang="zh-CN" sz="2200" dirty="0">
                <a:solidFill>
                  <a:srgbClr val="000000"/>
                </a:solidFill>
                <a:latin typeface="Source Code Pro" panose="020B0509030403020204" pitchFamily="49" charset="0"/>
              </a:rPr>
              <a:t>) == LOW)</a:t>
            </a:r>
          </a:p>
          <a:p>
            <a:pPr lvl="1"/>
            <a:r>
              <a:rPr lang="en-US" altLang="zh-CN" sz="2200" dirty="0">
                <a:solidFill>
                  <a:srgbClr val="000000"/>
                </a:solidFill>
                <a:latin typeface="Source Code Pro" panose="020B0509030403020204" pitchFamily="49" charset="0"/>
              </a:rPr>
              <a:t>{</a:t>
            </a:r>
          </a:p>
          <a:p>
            <a:pPr lvl="2"/>
            <a:r>
              <a:rPr lang="en-US" altLang="zh-CN" sz="2000" dirty="0" err="1">
                <a:solidFill>
                  <a:srgbClr val="000000"/>
                </a:solidFill>
                <a:latin typeface="Source Code Pro" panose="020B0509030403020204" pitchFamily="49" charset="0"/>
              </a:rPr>
              <a:t>digitalWrite</a:t>
            </a:r>
            <a:r>
              <a:rPr lang="en-US" altLang="zh-CN" sz="2000" dirty="0">
                <a:solidFill>
                  <a:srgbClr val="000000"/>
                </a:solidFill>
                <a:latin typeface="Source Code Pro" panose="020B0509030403020204" pitchFamily="49" charset="0"/>
              </a:rPr>
              <a:t>(</a:t>
            </a:r>
            <a:r>
              <a:rPr lang="en-US" altLang="zh-CN" sz="2000" dirty="0">
                <a:solidFill>
                  <a:srgbClr val="09885A"/>
                </a:solidFill>
                <a:latin typeface="Source Code Pro" panose="020B0509030403020204" pitchFamily="49" charset="0"/>
              </a:rPr>
              <a:t>13</a:t>
            </a:r>
            <a:r>
              <a:rPr lang="en-US" altLang="zh-CN" sz="2000" dirty="0">
                <a:solidFill>
                  <a:srgbClr val="000000"/>
                </a:solidFill>
                <a:latin typeface="Source Code Pro" panose="020B0509030403020204" pitchFamily="49" charset="0"/>
              </a:rPr>
              <a:t>, HIGH);</a:t>
            </a:r>
          </a:p>
          <a:p>
            <a:pPr lvl="1"/>
            <a:r>
              <a:rPr lang="en-US" altLang="zh-CN" sz="2200" dirty="0">
                <a:solidFill>
                  <a:srgbClr val="000000"/>
                </a:solidFill>
                <a:latin typeface="Source Code Pro" panose="020B0509030403020204" pitchFamily="49" charset="0"/>
              </a:rPr>
              <a:t>}</a:t>
            </a:r>
          </a:p>
          <a:p>
            <a:pPr lvl="1"/>
            <a:r>
              <a:rPr lang="en-US" altLang="zh-CN" sz="2200" dirty="0">
                <a:solidFill>
                  <a:srgbClr val="0000FF"/>
                </a:solidFill>
                <a:latin typeface="Source Code Pro" panose="020B0509030403020204" pitchFamily="49" charset="0"/>
              </a:rPr>
              <a:t>else</a:t>
            </a:r>
            <a:r>
              <a:rPr lang="en-US" altLang="zh-CN" sz="2200" dirty="0">
                <a:solidFill>
                  <a:srgbClr val="000000"/>
                </a:solidFill>
                <a:latin typeface="Source Code Pro" panose="020B0509030403020204" pitchFamily="49" charset="0"/>
              </a:rPr>
              <a:t>{</a:t>
            </a:r>
          </a:p>
          <a:p>
            <a:pPr lvl="2"/>
            <a:r>
              <a:rPr lang="en-US" altLang="zh-CN" sz="2000" dirty="0" err="1">
                <a:solidFill>
                  <a:srgbClr val="000000"/>
                </a:solidFill>
                <a:latin typeface="Source Code Pro" panose="020B0509030403020204" pitchFamily="49" charset="0"/>
              </a:rPr>
              <a:t>digitalWrite</a:t>
            </a:r>
            <a:r>
              <a:rPr lang="en-US" altLang="zh-CN" sz="2000" dirty="0">
                <a:solidFill>
                  <a:srgbClr val="000000"/>
                </a:solidFill>
                <a:latin typeface="Source Code Pro" panose="020B0509030403020204" pitchFamily="49" charset="0"/>
              </a:rPr>
              <a:t>(</a:t>
            </a:r>
            <a:r>
              <a:rPr lang="en-US" altLang="zh-CN" sz="2000" dirty="0">
                <a:solidFill>
                  <a:srgbClr val="09885A"/>
                </a:solidFill>
                <a:latin typeface="Source Code Pro" panose="020B0509030403020204" pitchFamily="49" charset="0"/>
              </a:rPr>
              <a:t>13</a:t>
            </a:r>
            <a:r>
              <a:rPr lang="en-US" altLang="zh-CN" sz="2000" dirty="0">
                <a:solidFill>
                  <a:srgbClr val="000000"/>
                </a:solidFill>
                <a:latin typeface="Source Code Pro" panose="020B0509030403020204" pitchFamily="49" charset="0"/>
              </a:rPr>
              <a:t>, LOW);</a:t>
            </a:r>
          </a:p>
          <a:p>
            <a:pPr lvl="1"/>
            <a:r>
              <a:rPr lang="en-US" altLang="zh-CN" sz="2200" dirty="0">
                <a:solidFill>
                  <a:srgbClr val="000000"/>
                </a:solidFill>
                <a:latin typeface="Source Code Pro" panose="020B0509030403020204" pitchFamily="49" charset="0"/>
              </a:rPr>
              <a:t>}</a:t>
            </a:r>
          </a:p>
          <a:p>
            <a:r>
              <a:rPr lang="en-US" altLang="zh-CN" sz="2400" dirty="0">
                <a:solidFill>
                  <a:srgbClr val="000000"/>
                </a:solidFill>
                <a:latin typeface="Source Code Pro" panose="020B0509030403020204" pitchFamily="49" charset="0"/>
              </a:rPr>
              <a:t>}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17619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6543B6E8-D577-4C44-9155-C6701FC9D05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651ED975-8D76-4787-B957-3A81C54E98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3402633">
            <a:off x="6139417" y="-719135"/>
            <a:ext cx="7937977" cy="5953483"/>
          </a:xfrm>
          <a:prstGeom prst="rect">
            <a:avLst/>
          </a:prstGeom>
        </p:spPr>
      </p:pic>
      <p:pic>
        <p:nvPicPr>
          <p:cNvPr id="9" name="output">
            <a:hlinkClick r:id="" action="ppaction://media"/>
            <a:extLst>
              <a:ext uri="{FF2B5EF4-FFF2-40B4-BE49-F238E27FC236}">
                <a16:creationId xmlns:a16="http://schemas.microsoft.com/office/drawing/2014/main" id="{E3B03D84-8DD1-4706-B56F-E0EFCD10ABE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634"/>
                </p14:media>
              </p:ext>
            </p:extLst>
          </p:nvPr>
        </p:nvPicPr>
        <p:blipFill rotWithShape="1">
          <a:blip r:embed="rId5"/>
          <a:srcRect l="65378" t="81538" r="17603" b="8286"/>
          <a:stretch/>
        </p:blipFill>
        <p:spPr>
          <a:xfrm>
            <a:off x="8804864" y="3258000"/>
            <a:ext cx="3387136" cy="3600000"/>
          </a:xfrm>
          <a:prstGeom prst="rect">
            <a:avLst/>
          </a:prstGeom>
        </p:spPr>
      </p:pic>
      <p:pic>
        <p:nvPicPr>
          <p:cNvPr id="10" name="output">
            <a:hlinkClick r:id="" action="ppaction://media"/>
            <a:extLst>
              <a:ext uri="{FF2B5EF4-FFF2-40B4-BE49-F238E27FC236}">
                <a16:creationId xmlns:a16="http://schemas.microsoft.com/office/drawing/2014/main" id="{1D1AC646-61CB-48FE-95DD-8A2D5A0968E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634"/>
                </p14:media>
              </p:ext>
            </p:extLst>
          </p:nvPr>
        </p:nvPicPr>
        <p:blipFill rotWithShape="1">
          <a:blip r:embed="rId5"/>
          <a:srcRect t="11087" r="53336" b="38907"/>
          <a:stretch/>
        </p:blipFill>
        <p:spPr>
          <a:xfrm>
            <a:off x="0" y="0"/>
            <a:ext cx="3600000" cy="6858000"/>
          </a:xfrm>
          <a:prstGeom prst="rect">
            <a:avLst/>
          </a:prstGeom>
        </p:spPr>
      </p:pic>
      <p:sp>
        <p:nvSpPr>
          <p:cNvPr id="12" name="椭圆 11">
            <a:extLst>
              <a:ext uri="{FF2B5EF4-FFF2-40B4-BE49-F238E27FC236}">
                <a16:creationId xmlns:a16="http://schemas.microsoft.com/office/drawing/2014/main" id="{1F948951-8252-43D3-AECE-DA620AD1C956}"/>
              </a:ext>
            </a:extLst>
          </p:cNvPr>
          <p:cNvSpPr/>
          <p:nvPr/>
        </p:nvSpPr>
        <p:spPr>
          <a:xfrm>
            <a:off x="9029025" y="3618262"/>
            <a:ext cx="1800000" cy="1800000"/>
          </a:xfrm>
          <a:prstGeom prst="ellipse">
            <a:avLst/>
          </a:prstGeom>
          <a:noFill/>
          <a:ln w="1905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output">
            <a:hlinkClick r:id="" action="ppaction://media"/>
            <a:extLst>
              <a:ext uri="{FF2B5EF4-FFF2-40B4-BE49-F238E27FC236}">
                <a16:creationId xmlns:a16="http://schemas.microsoft.com/office/drawing/2014/main" id="{DD3B0D49-1DFC-4B83-8ECF-C6AB95BD8FE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63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753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FF5EAA-2828-4817-85BB-69B910342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生产环境</a:t>
            </a:r>
            <a:r>
              <a:rPr lang="en-US" altLang="zh-CN" dirty="0"/>
              <a:t>——</a:t>
            </a:r>
            <a:r>
              <a:rPr lang="zh-CN" altLang="en-US" dirty="0"/>
              <a:t>流程图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4F3FC07F-6EB7-41C5-AEBF-317654D6D896}"/>
              </a:ext>
            </a:extLst>
          </p:cNvPr>
          <p:cNvSpPr/>
          <p:nvPr/>
        </p:nvSpPr>
        <p:spPr>
          <a:xfrm>
            <a:off x="581192" y="2389141"/>
            <a:ext cx="1440000" cy="10800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/>
              <a:t>开始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2E71707-C1E8-4355-BB09-A12E42CF75A4}"/>
              </a:ext>
            </a:extLst>
          </p:cNvPr>
          <p:cNvSpPr/>
          <p:nvPr/>
        </p:nvSpPr>
        <p:spPr>
          <a:xfrm>
            <a:off x="3756000" y="2390026"/>
            <a:ext cx="1800000" cy="1080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/>
              <a:t>初始化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E488CB15-5EDD-4A2A-9027-495DA0F371D2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021192" y="2929141"/>
            <a:ext cx="1734808" cy="88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" name="平行四边形 7">
            <a:extLst>
              <a:ext uri="{FF2B5EF4-FFF2-40B4-BE49-F238E27FC236}">
                <a16:creationId xmlns:a16="http://schemas.microsoft.com/office/drawing/2014/main" id="{62950B6D-84E5-423F-AB3C-C84D30AE3F09}"/>
              </a:ext>
            </a:extLst>
          </p:cNvPr>
          <p:cNvSpPr/>
          <p:nvPr/>
        </p:nvSpPr>
        <p:spPr>
          <a:xfrm>
            <a:off x="7290808" y="2389141"/>
            <a:ext cx="4320000" cy="1080000"/>
          </a:xfrm>
          <a:prstGeom prst="parallelogram">
            <a:avLst>
              <a:gd name="adj" fmla="val 3172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/>
              <a:t>读取</a:t>
            </a:r>
            <a:r>
              <a:rPr lang="en-US" altLang="zh-CN" sz="2800" dirty="0"/>
              <a:t>40cm</a:t>
            </a:r>
            <a:r>
              <a:rPr lang="zh-CN" altLang="en-US" sz="2800" dirty="0"/>
              <a:t>传感器</a:t>
            </a:r>
            <a:r>
              <a:rPr lang="en-US" altLang="zh-CN" sz="2800" dirty="0"/>
              <a:t>, 120cm</a:t>
            </a:r>
            <a:r>
              <a:rPr lang="zh-CN" altLang="en-US" sz="2800" dirty="0"/>
              <a:t>传感器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C45BCE7-2109-458E-85FC-9E5BCC37E268}"/>
              </a:ext>
            </a:extLst>
          </p:cNvPr>
          <p:cNvCxnSpPr>
            <a:cxnSpLocks/>
            <a:stCxn id="5" idx="3"/>
            <a:endCxn id="8" idx="5"/>
          </p:cNvCxnSpPr>
          <p:nvPr/>
        </p:nvCxnSpPr>
        <p:spPr>
          <a:xfrm flipV="1">
            <a:off x="5556000" y="2929141"/>
            <a:ext cx="1906096" cy="88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菱形 13">
            <a:extLst>
              <a:ext uri="{FF2B5EF4-FFF2-40B4-BE49-F238E27FC236}">
                <a16:creationId xmlns:a16="http://schemas.microsoft.com/office/drawing/2014/main" id="{7DA62F7F-60E6-414C-900F-B75DEB90FD21}"/>
              </a:ext>
            </a:extLst>
          </p:cNvPr>
          <p:cNvSpPr/>
          <p:nvPr/>
        </p:nvSpPr>
        <p:spPr>
          <a:xfrm>
            <a:off x="9090808" y="3602326"/>
            <a:ext cx="2520000" cy="1080000"/>
          </a:xfrm>
          <a:prstGeom prst="diamond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40cm</a:t>
            </a:r>
            <a:r>
              <a:rPr lang="zh-CN" altLang="en-US" sz="2800" dirty="0"/>
              <a:t>触发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6654E064-2CE2-4219-B16A-26E8B508B95F}"/>
              </a:ext>
            </a:extLst>
          </p:cNvPr>
          <p:cNvCxnSpPr>
            <a:cxnSpLocks/>
            <a:stCxn id="8" idx="4"/>
            <a:endCxn id="14" idx="0"/>
          </p:cNvCxnSpPr>
          <p:nvPr/>
        </p:nvCxnSpPr>
        <p:spPr>
          <a:xfrm>
            <a:off x="9450808" y="3469141"/>
            <a:ext cx="900000" cy="13318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82697AE2-4A31-4930-AF56-2714E698E11E}"/>
              </a:ext>
            </a:extLst>
          </p:cNvPr>
          <p:cNvCxnSpPr>
            <a:cxnSpLocks/>
            <a:stCxn id="14" idx="3"/>
            <a:endCxn id="33" idx="0"/>
          </p:cNvCxnSpPr>
          <p:nvPr/>
        </p:nvCxnSpPr>
        <p:spPr>
          <a:xfrm>
            <a:off x="11610808" y="4142326"/>
            <a:ext cx="0" cy="556780"/>
          </a:xfrm>
          <a:prstGeom prst="line">
            <a:avLst/>
          </a:prstGeom>
          <a:ln w="76200">
            <a:prstDash val="sys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3C92A7E8-8911-4FB8-9086-184C9881AC46}"/>
              </a:ext>
            </a:extLst>
          </p:cNvPr>
          <p:cNvSpPr txBox="1"/>
          <p:nvPr/>
        </p:nvSpPr>
        <p:spPr>
          <a:xfrm>
            <a:off x="11159402" y="4699106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2">
                    <a:lumMod val="50000"/>
                  </a:schemeClr>
                </a:solidFill>
              </a:rPr>
              <a:t>有人</a:t>
            </a:r>
          </a:p>
        </p:txBody>
      </p:sp>
      <p:sp>
        <p:nvSpPr>
          <p:cNvPr id="35" name="菱形 34">
            <a:extLst>
              <a:ext uri="{FF2B5EF4-FFF2-40B4-BE49-F238E27FC236}">
                <a16:creationId xmlns:a16="http://schemas.microsoft.com/office/drawing/2014/main" id="{80694A84-B513-444D-8CB5-01A93DC0EA94}"/>
              </a:ext>
            </a:extLst>
          </p:cNvPr>
          <p:cNvSpPr/>
          <p:nvPr/>
        </p:nvSpPr>
        <p:spPr>
          <a:xfrm>
            <a:off x="5757436" y="4159106"/>
            <a:ext cx="2520000" cy="1080000"/>
          </a:xfrm>
          <a:prstGeom prst="diamond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120cm</a:t>
            </a:r>
            <a:r>
              <a:rPr lang="zh-CN" altLang="en-US" sz="2800" dirty="0"/>
              <a:t>触发</a:t>
            </a: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FE0E45B3-9536-48D3-888D-5C9F749352E2}"/>
              </a:ext>
            </a:extLst>
          </p:cNvPr>
          <p:cNvCxnSpPr>
            <a:cxnSpLocks/>
            <a:stCxn id="35" idx="3"/>
            <a:endCxn id="37" idx="0"/>
          </p:cNvCxnSpPr>
          <p:nvPr/>
        </p:nvCxnSpPr>
        <p:spPr>
          <a:xfrm flipH="1">
            <a:off x="8274974" y="4699106"/>
            <a:ext cx="2462" cy="539270"/>
          </a:xfrm>
          <a:prstGeom prst="line">
            <a:avLst/>
          </a:prstGeom>
          <a:ln w="76200">
            <a:prstDash val="sys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BC4BBD19-61D6-461B-8A13-064056776581}"/>
              </a:ext>
            </a:extLst>
          </p:cNvPr>
          <p:cNvSpPr txBox="1"/>
          <p:nvPr/>
        </p:nvSpPr>
        <p:spPr>
          <a:xfrm>
            <a:off x="7464495" y="5238376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2">
                    <a:lumMod val="50000"/>
                  </a:schemeClr>
                </a:solidFill>
              </a:rPr>
              <a:t>无需降低</a:t>
            </a:r>
          </a:p>
        </p:txBody>
      </p: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3C26E6D2-3DEC-491D-B988-84FEA1A1885F}"/>
              </a:ext>
            </a:extLst>
          </p:cNvPr>
          <p:cNvCxnSpPr>
            <a:cxnSpLocks/>
            <a:stCxn id="14" idx="2"/>
            <a:endCxn id="35" idx="0"/>
          </p:cNvCxnSpPr>
          <p:nvPr/>
        </p:nvCxnSpPr>
        <p:spPr>
          <a:xfrm flipH="1" flipV="1">
            <a:off x="7017436" y="4159106"/>
            <a:ext cx="3333372" cy="52322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91D2F004-EAEF-42E8-A2DB-7C16E1940368}"/>
              </a:ext>
            </a:extLst>
          </p:cNvPr>
          <p:cNvCxnSpPr>
            <a:cxnSpLocks/>
            <a:stCxn id="35" idx="2"/>
            <a:endCxn id="88" idx="3"/>
          </p:cNvCxnSpPr>
          <p:nvPr/>
        </p:nvCxnSpPr>
        <p:spPr>
          <a:xfrm flipH="1" flipV="1">
            <a:off x="5211673" y="5237492"/>
            <a:ext cx="1805763" cy="1614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7" name="文本框 66">
            <a:extLst>
              <a:ext uri="{FF2B5EF4-FFF2-40B4-BE49-F238E27FC236}">
                <a16:creationId xmlns:a16="http://schemas.microsoft.com/office/drawing/2014/main" id="{54A9DF7A-4EC8-49EA-99FD-2FDB6B26403D}"/>
              </a:ext>
            </a:extLst>
          </p:cNvPr>
          <p:cNvSpPr txBox="1"/>
          <p:nvPr/>
        </p:nvSpPr>
        <p:spPr>
          <a:xfrm>
            <a:off x="8639404" y="3881601"/>
            <a:ext cx="444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2">
                    <a:lumMod val="50000"/>
                  </a:schemeClr>
                </a:solidFill>
              </a:rPr>
              <a:t>Y</a:t>
            </a:r>
            <a:endParaRPr lang="zh-CN" altLang="en-US" sz="28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86BDB360-B336-4D93-8574-E383A65231BE}"/>
              </a:ext>
            </a:extLst>
          </p:cNvPr>
          <p:cNvSpPr txBox="1"/>
          <p:nvPr/>
        </p:nvSpPr>
        <p:spPr>
          <a:xfrm>
            <a:off x="6511447" y="5237492"/>
            <a:ext cx="444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2">
                    <a:lumMod val="50000"/>
                  </a:schemeClr>
                </a:solidFill>
              </a:rPr>
              <a:t>Y</a:t>
            </a:r>
            <a:endParaRPr lang="zh-CN" altLang="en-US" sz="2800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13177E60-A087-47CE-B983-0B45BDB6B647}"/>
              </a:ext>
            </a:extLst>
          </p:cNvPr>
          <p:cNvCxnSpPr>
            <a:cxnSpLocks/>
            <a:stCxn id="35" idx="1"/>
            <a:endCxn id="90" idx="3"/>
          </p:cNvCxnSpPr>
          <p:nvPr/>
        </p:nvCxnSpPr>
        <p:spPr>
          <a:xfrm flipH="1" flipV="1">
            <a:off x="2864494" y="4691831"/>
            <a:ext cx="2892942" cy="727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3" name="文本框 72">
            <a:extLst>
              <a:ext uri="{FF2B5EF4-FFF2-40B4-BE49-F238E27FC236}">
                <a16:creationId xmlns:a16="http://schemas.microsoft.com/office/drawing/2014/main" id="{8FDCD636-D605-4593-AB3B-A09AB8D832F9}"/>
              </a:ext>
            </a:extLst>
          </p:cNvPr>
          <p:cNvSpPr txBox="1"/>
          <p:nvPr/>
        </p:nvSpPr>
        <p:spPr>
          <a:xfrm>
            <a:off x="5113899" y="4143211"/>
            <a:ext cx="444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2">
                    <a:lumMod val="50000"/>
                  </a:schemeClr>
                </a:solidFill>
              </a:rPr>
              <a:t>N</a:t>
            </a:r>
            <a:endParaRPr lang="zh-CN" altLang="en-US" sz="28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01F08A85-79A6-4FD4-87CD-4906911A6D43}"/>
              </a:ext>
            </a:extLst>
          </p:cNvPr>
          <p:cNvSpPr/>
          <p:nvPr/>
        </p:nvSpPr>
        <p:spPr>
          <a:xfrm>
            <a:off x="3411673" y="4877492"/>
            <a:ext cx="1800000" cy="720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/>
              <a:t>升高马桶</a:t>
            </a:r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3291863E-8B78-4A01-93E0-B405893F258D}"/>
              </a:ext>
            </a:extLst>
          </p:cNvPr>
          <p:cNvSpPr/>
          <p:nvPr/>
        </p:nvSpPr>
        <p:spPr>
          <a:xfrm>
            <a:off x="1064494" y="4331831"/>
            <a:ext cx="1800000" cy="720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/>
              <a:t>降低马桶</a:t>
            </a:r>
          </a:p>
        </p:txBody>
      </p:sp>
      <p:sp>
        <p:nvSpPr>
          <p:cNvPr id="93" name="矩形: 圆角 92">
            <a:extLst>
              <a:ext uri="{FF2B5EF4-FFF2-40B4-BE49-F238E27FC236}">
                <a16:creationId xmlns:a16="http://schemas.microsoft.com/office/drawing/2014/main" id="{413F8824-35DC-4976-AC35-308174BEF973}"/>
              </a:ext>
            </a:extLst>
          </p:cNvPr>
          <p:cNvSpPr/>
          <p:nvPr/>
        </p:nvSpPr>
        <p:spPr>
          <a:xfrm>
            <a:off x="344494" y="5761258"/>
            <a:ext cx="1440000" cy="10800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/>
              <a:t>结束</a:t>
            </a:r>
          </a:p>
        </p:txBody>
      </p:sp>
      <p:cxnSp>
        <p:nvCxnSpPr>
          <p:cNvPr id="94" name="直接箭头连接符 93">
            <a:extLst>
              <a:ext uri="{FF2B5EF4-FFF2-40B4-BE49-F238E27FC236}">
                <a16:creationId xmlns:a16="http://schemas.microsoft.com/office/drawing/2014/main" id="{B1B97897-FC08-4CDC-887D-055EDA20D827}"/>
              </a:ext>
            </a:extLst>
          </p:cNvPr>
          <p:cNvCxnSpPr>
            <a:cxnSpLocks/>
            <a:stCxn id="90" idx="2"/>
            <a:endCxn id="93" idx="0"/>
          </p:cNvCxnSpPr>
          <p:nvPr/>
        </p:nvCxnSpPr>
        <p:spPr>
          <a:xfrm flipH="1">
            <a:off x="1064494" y="5051831"/>
            <a:ext cx="900000" cy="709427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7" name="直接箭头连接符 96">
            <a:extLst>
              <a:ext uri="{FF2B5EF4-FFF2-40B4-BE49-F238E27FC236}">
                <a16:creationId xmlns:a16="http://schemas.microsoft.com/office/drawing/2014/main" id="{BC543565-D0D9-4EA6-8EE1-E80A8569BFF2}"/>
              </a:ext>
            </a:extLst>
          </p:cNvPr>
          <p:cNvCxnSpPr>
            <a:cxnSpLocks/>
            <a:stCxn id="88" idx="2"/>
            <a:endCxn id="93" idx="0"/>
          </p:cNvCxnSpPr>
          <p:nvPr/>
        </p:nvCxnSpPr>
        <p:spPr>
          <a:xfrm flipH="1">
            <a:off x="1064494" y="5597492"/>
            <a:ext cx="3247179" cy="163766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03034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96155E-D797-44A6-8B6B-1BFDF4B0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生产环境</a:t>
            </a:r>
            <a:r>
              <a:rPr lang="en-US" altLang="zh-CN" dirty="0"/>
              <a:t>——</a:t>
            </a:r>
            <a:r>
              <a:rPr lang="zh-CN" altLang="en-US" dirty="0"/>
              <a:t>代码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BA2E8C8-F29C-4A88-8C1D-DC1839F75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857447"/>
          </a:xfrm>
        </p:spPr>
        <p:txBody>
          <a:bodyPr numCol="2">
            <a:normAutofit/>
          </a:bodyPr>
          <a:lstStyle/>
          <a:p>
            <a:r>
              <a:rPr lang="en-US" altLang="zh-CN" sz="2800" dirty="0">
                <a:solidFill>
                  <a:srgbClr val="0000FF"/>
                </a:solidFill>
                <a:latin typeface="Source Code Pro" panose="020B0509030403020204" pitchFamily="49" charset="0"/>
              </a:rPr>
              <a:t>import</a:t>
            </a:r>
            <a:r>
              <a:rPr lang="en-US" altLang="zh-CN" sz="2800" dirty="0">
                <a:solidFill>
                  <a:srgbClr val="000000"/>
                </a:solidFill>
                <a:latin typeface="Source Code Pro" panose="020B0509030403020204" pitchFamily="49" charset="0"/>
              </a:rPr>
              <a:t> motor</a:t>
            </a:r>
          </a:p>
          <a:p>
            <a:r>
              <a:rPr lang="en-US" altLang="zh-CN" sz="2800" dirty="0">
                <a:solidFill>
                  <a:srgbClr val="0000FF"/>
                </a:solidFill>
                <a:latin typeface="Source Code Pro" panose="020B0509030403020204" pitchFamily="49" charset="0"/>
              </a:rPr>
              <a:t>import</a:t>
            </a:r>
            <a:r>
              <a:rPr lang="en-US" altLang="zh-CN" sz="2800" dirty="0">
                <a:solidFill>
                  <a:srgbClr val="000000"/>
                </a:solidFill>
                <a:latin typeface="Source Code Pro" panose="020B0509030403020204" pitchFamily="49" charset="0"/>
              </a:rPr>
              <a:t> sensor</a:t>
            </a:r>
          </a:p>
          <a:p>
            <a:r>
              <a:rPr lang="en-US" altLang="zh-CN" sz="2800" dirty="0" err="1">
                <a:solidFill>
                  <a:srgbClr val="000000"/>
                </a:solidFill>
                <a:latin typeface="Source Code Pro" panose="020B0509030403020204" pitchFamily="49" charset="0"/>
              </a:rPr>
              <a:t>motor.initialize</a:t>
            </a:r>
            <a:r>
              <a:rPr lang="en-US" altLang="zh-CN" sz="2800" dirty="0">
                <a:solidFill>
                  <a:srgbClr val="000000"/>
                </a:solidFill>
                <a:latin typeface="Source Code Pro" panose="020B0509030403020204" pitchFamily="49" charset="0"/>
              </a:rPr>
              <a:t>()</a:t>
            </a:r>
          </a:p>
          <a:p>
            <a:r>
              <a:rPr lang="en-US" altLang="zh-CN" sz="2800" dirty="0" err="1">
                <a:solidFill>
                  <a:srgbClr val="000000"/>
                </a:solidFill>
                <a:latin typeface="Source Code Pro" panose="020B0509030403020204" pitchFamily="49" charset="0"/>
              </a:rPr>
              <a:t>sensor.initialize</a:t>
            </a:r>
            <a:r>
              <a:rPr lang="en-US" altLang="zh-CN" sz="2800" dirty="0">
                <a:solidFill>
                  <a:srgbClr val="000000"/>
                </a:solidFill>
                <a:latin typeface="Source Code Pro" panose="020B0509030403020204" pitchFamily="49" charset="0"/>
              </a:rPr>
              <a:t>()</a:t>
            </a:r>
          </a:p>
          <a:p>
            <a:r>
              <a:rPr lang="en-US" altLang="zh-CN" sz="2800" dirty="0" err="1">
                <a:solidFill>
                  <a:srgbClr val="000000"/>
                </a:solidFill>
                <a:latin typeface="Source Code Pro" panose="020B0509030403020204" pitchFamily="49" charset="0"/>
              </a:rPr>
              <a:t>sensor.errorcheck</a:t>
            </a:r>
            <a:r>
              <a:rPr lang="en-US" altLang="zh-CN" sz="2800" dirty="0">
                <a:solidFill>
                  <a:srgbClr val="000000"/>
                </a:solidFill>
                <a:latin typeface="Source Code Pro" panose="020B0509030403020204" pitchFamily="49" charset="0"/>
              </a:rPr>
              <a:t>()</a:t>
            </a:r>
          </a:p>
          <a:p>
            <a:r>
              <a:rPr lang="en-US" altLang="zh-CN" sz="2800" dirty="0" err="1">
                <a:solidFill>
                  <a:srgbClr val="000000"/>
                </a:solidFill>
                <a:latin typeface="Source Code Pro" panose="020B0509030403020204" pitchFamily="49" charset="0"/>
              </a:rPr>
              <a:t>motor.errorcheck</a:t>
            </a:r>
            <a:r>
              <a:rPr lang="en-US" altLang="zh-CN" sz="2800" dirty="0">
                <a:solidFill>
                  <a:srgbClr val="000000"/>
                </a:solidFill>
                <a:latin typeface="Source Code Pro" panose="020B0509030403020204" pitchFamily="49" charset="0"/>
              </a:rPr>
              <a:t>()</a:t>
            </a:r>
          </a:p>
          <a:p>
            <a:r>
              <a:rPr lang="en-US" altLang="zh-CN" sz="2800" dirty="0">
                <a:solidFill>
                  <a:srgbClr val="0000FF"/>
                </a:solidFill>
                <a:latin typeface="Source Code Pro" panose="020B0509030403020204" pitchFamily="49" charset="0"/>
              </a:rPr>
              <a:t>if</a:t>
            </a:r>
            <a:r>
              <a:rPr lang="en-US" altLang="zh-CN" sz="2800" dirty="0">
                <a:solidFill>
                  <a:srgbClr val="000000"/>
                </a:solidFill>
                <a:latin typeface="Source Code Pro" panose="020B0509030403020204" pitchFamily="49" charset="0"/>
              </a:rPr>
              <a:t> irsensor40 == </a:t>
            </a:r>
            <a:r>
              <a:rPr lang="en-US" altLang="zh-CN" sz="2800" dirty="0">
                <a:solidFill>
                  <a:srgbClr val="09885A"/>
                </a:solidFill>
                <a:latin typeface="Source Code Pro" panose="020B0509030403020204" pitchFamily="49" charset="0"/>
              </a:rPr>
              <a:t>1</a:t>
            </a:r>
            <a:r>
              <a:rPr lang="en-US" altLang="zh-CN" sz="2800" dirty="0">
                <a:solidFill>
                  <a:srgbClr val="000000"/>
                </a:solidFill>
                <a:latin typeface="Source Code Pro" panose="020B0509030403020204" pitchFamily="49" charset="0"/>
              </a:rPr>
              <a:t>: </a:t>
            </a:r>
            <a:r>
              <a:rPr lang="en-US" altLang="zh-CN" sz="2800" dirty="0">
                <a:solidFill>
                  <a:srgbClr val="008000"/>
                </a:solidFill>
                <a:latin typeface="Source Code Pro" panose="020B0509030403020204" pitchFamily="49" charset="0"/>
              </a:rPr>
              <a:t>#person </a:t>
            </a:r>
            <a:r>
              <a:rPr lang="en-US" altLang="zh-CN" sz="2400" dirty="0" err="1">
                <a:solidFill>
                  <a:srgbClr val="000000"/>
                </a:solidFill>
                <a:latin typeface="Source Code Pro" panose="020B0509030403020204" pitchFamily="49" charset="0"/>
              </a:rPr>
              <a:t>motor.wake</a:t>
            </a:r>
            <a:r>
              <a:rPr lang="en-US" altLang="zh-CN" sz="2400" dirty="0">
                <a:solidFill>
                  <a:srgbClr val="000000"/>
                </a:solidFill>
                <a:latin typeface="Source Code Pro" panose="020B0509030403020204" pitchFamily="49" charset="0"/>
              </a:rPr>
              <a:t>()</a:t>
            </a:r>
          </a:p>
          <a:p>
            <a:pPr lvl="1"/>
            <a:r>
              <a:rPr lang="en-US" altLang="zh-CN" sz="2400" dirty="0">
                <a:solidFill>
                  <a:srgbClr val="0000FF"/>
                </a:solidFill>
                <a:latin typeface="Source Code Pro" panose="020B0509030403020204" pitchFamily="49" charset="0"/>
              </a:rPr>
              <a:t>if</a:t>
            </a:r>
            <a:r>
              <a:rPr lang="en-US" altLang="zh-CN" sz="2400" dirty="0">
                <a:solidFill>
                  <a:srgbClr val="000000"/>
                </a:solidFill>
                <a:latin typeface="Source Code Pro" panose="020B0509030403020204" pitchFamily="49" charset="0"/>
              </a:rPr>
              <a:t> irsensor120 == </a:t>
            </a:r>
            <a:r>
              <a:rPr lang="en-US" altLang="zh-CN" sz="2400" dirty="0">
                <a:solidFill>
                  <a:srgbClr val="09885A"/>
                </a:solidFill>
                <a:latin typeface="Source Code Pro" panose="020B0509030403020204" pitchFamily="49" charset="0"/>
              </a:rPr>
              <a:t>1</a:t>
            </a:r>
            <a:r>
              <a:rPr lang="en-US" altLang="zh-CN" sz="2400" dirty="0">
                <a:solidFill>
                  <a:srgbClr val="000000"/>
                </a:solidFill>
                <a:latin typeface="Source Code Pro" panose="020B0509030403020204" pitchFamily="49" charset="0"/>
              </a:rPr>
              <a:t>: </a:t>
            </a:r>
            <a:r>
              <a:rPr lang="en-US" altLang="zh-CN" sz="2400" dirty="0">
                <a:solidFill>
                  <a:srgbClr val="008000"/>
                </a:solidFill>
                <a:latin typeface="Source Code Pro" panose="020B0509030403020204" pitchFamily="49" charset="0"/>
              </a:rPr>
              <a:t>#adult</a:t>
            </a:r>
          </a:p>
          <a:p>
            <a:pPr lvl="2"/>
            <a:r>
              <a:rPr lang="en-US" altLang="zh-CN" sz="2200" dirty="0" err="1">
                <a:solidFill>
                  <a:srgbClr val="000000"/>
                </a:solidFill>
                <a:latin typeface="Source Code Pro" panose="020B0509030403020204" pitchFamily="49" charset="0"/>
              </a:rPr>
              <a:t>motor.</a:t>
            </a:r>
            <a:r>
              <a:rPr lang="en-US" altLang="zh-CN" sz="2200" dirty="0" err="1">
                <a:solidFill>
                  <a:srgbClr val="0000FF"/>
                </a:solidFill>
                <a:latin typeface="Source Code Pro" panose="020B0509030403020204" pitchFamily="49" charset="0"/>
              </a:rPr>
              <a:t>raise</a:t>
            </a:r>
            <a:r>
              <a:rPr lang="en-US" altLang="zh-CN" sz="2200" dirty="0">
                <a:solidFill>
                  <a:srgbClr val="000000"/>
                </a:solidFill>
                <a:latin typeface="Source Code Pro" panose="020B0509030403020204" pitchFamily="49" charset="0"/>
              </a:rPr>
              <a:t>(15)</a:t>
            </a:r>
          </a:p>
          <a:p>
            <a:pPr lvl="1"/>
            <a:r>
              <a:rPr lang="en-US" altLang="zh-CN" sz="2400" dirty="0" err="1">
                <a:solidFill>
                  <a:srgbClr val="0000FF"/>
                </a:solidFill>
                <a:latin typeface="Source Code Pro" panose="020B0509030403020204" pitchFamily="49" charset="0"/>
              </a:rPr>
              <a:t>elif</a:t>
            </a:r>
            <a:r>
              <a:rPr lang="en-US" altLang="zh-CN" sz="2400" dirty="0">
                <a:solidFill>
                  <a:srgbClr val="000000"/>
                </a:solidFill>
                <a:latin typeface="Source Code Pro" panose="020B0509030403020204" pitchFamily="49" charset="0"/>
              </a:rPr>
              <a:t> irsensor120 == </a:t>
            </a:r>
            <a:r>
              <a:rPr lang="en-US" altLang="zh-CN" sz="2400" dirty="0">
                <a:solidFill>
                  <a:srgbClr val="09885A"/>
                </a:solidFill>
                <a:latin typeface="Source Code Pro" panose="020B0509030403020204" pitchFamily="49" charset="0"/>
              </a:rPr>
              <a:t>0</a:t>
            </a:r>
            <a:r>
              <a:rPr lang="en-US" altLang="zh-CN" sz="2400" dirty="0">
                <a:solidFill>
                  <a:srgbClr val="000000"/>
                </a:solidFill>
                <a:latin typeface="Source Code Pro" panose="020B0509030403020204" pitchFamily="49" charset="0"/>
              </a:rPr>
              <a:t>: </a:t>
            </a:r>
            <a:r>
              <a:rPr lang="en-US" altLang="zh-CN" sz="2400" dirty="0">
                <a:solidFill>
                  <a:srgbClr val="008000"/>
                </a:solidFill>
                <a:latin typeface="Source Code Pro" panose="020B0509030403020204" pitchFamily="49" charset="0"/>
              </a:rPr>
              <a:t>#child</a:t>
            </a:r>
            <a:endParaRPr lang="en-US" altLang="zh-CN" sz="2400" dirty="0">
              <a:solidFill>
                <a:srgbClr val="000000"/>
              </a:solidFill>
              <a:latin typeface="Source Code Pro" panose="020B0509030403020204" pitchFamily="49" charset="0"/>
            </a:endParaRPr>
          </a:p>
          <a:p>
            <a:pPr lvl="2"/>
            <a:r>
              <a:rPr lang="en-US" altLang="zh-CN" sz="2400" dirty="0" err="1">
                <a:solidFill>
                  <a:srgbClr val="000000"/>
                </a:solidFill>
                <a:latin typeface="Source Code Pro" panose="020B0509030403020204" pitchFamily="49" charset="0"/>
              </a:rPr>
              <a:t>motor.</a:t>
            </a:r>
            <a:r>
              <a:rPr lang="en-US" altLang="zh-CN" sz="2400" dirty="0" err="1">
                <a:solidFill>
                  <a:srgbClr val="0000FF"/>
                </a:solidFill>
                <a:latin typeface="Source Code Pro" panose="020B0509030403020204" pitchFamily="49" charset="0"/>
              </a:rPr>
              <a:t>lower</a:t>
            </a:r>
            <a:r>
              <a:rPr lang="en-US" altLang="zh-CN" sz="2400" dirty="0">
                <a:solidFill>
                  <a:srgbClr val="000000"/>
                </a:solidFill>
                <a:latin typeface="Source Code Pro" panose="020B0509030403020204" pitchFamily="49" charset="0"/>
              </a:rPr>
              <a:t>(15) </a:t>
            </a:r>
          </a:p>
        </p:txBody>
      </p:sp>
    </p:spTree>
    <p:extLst>
      <p:ext uri="{BB962C8B-B14F-4D97-AF65-F5344CB8AC3E}">
        <p14:creationId xmlns:p14="http://schemas.microsoft.com/office/powerpoint/2010/main" val="29217419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2A65715-9B12-4BD6-ABF1-38758D874FC8}"/>
              </a:ext>
            </a:extLst>
          </p:cNvPr>
          <p:cNvSpPr txBox="1"/>
          <p:nvPr/>
        </p:nvSpPr>
        <p:spPr>
          <a:xfrm>
            <a:off x="2772366" y="1613119"/>
            <a:ext cx="6647269" cy="36317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115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Nova Light" panose="020B0302020104020203" pitchFamily="34" charset="0"/>
              </a:rPr>
              <a:t>Thank You!</a:t>
            </a:r>
            <a:br>
              <a:rPr lang="en-US" altLang="zh-CN" sz="115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Nova Light" panose="020B0302020104020203" pitchFamily="34" charset="0"/>
              </a:rPr>
            </a:br>
            <a:r>
              <a:rPr lang="zh-CN" altLang="en-US" sz="115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谢谢！</a:t>
            </a:r>
          </a:p>
        </p:txBody>
      </p:sp>
    </p:spTree>
    <p:extLst>
      <p:ext uri="{BB962C8B-B14F-4D97-AF65-F5344CB8AC3E}">
        <p14:creationId xmlns:p14="http://schemas.microsoft.com/office/powerpoint/2010/main" val="636553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C24530ED-0DF7-43A0-A83B-371A9970E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概述</a:t>
            </a:r>
          </a:p>
        </p:txBody>
      </p: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3A09330F-1BAB-4AD4-87EA-9A9CCE089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715956"/>
            <a:ext cx="11029615" cy="5142044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zh-CN" altLang="en-US" sz="3600" dirty="0"/>
              <a:t>传统马桶</a:t>
            </a:r>
            <a:r>
              <a:rPr lang="zh-CN" altLang="en-US" sz="3600" dirty="0">
                <a:latin typeface="思源黑體 ExtraLight" panose="020B0200000000000000" pitchFamily="34" charset="-128"/>
                <a:ea typeface="思源黑體 ExtraLight" panose="020B0200000000000000" pitchFamily="34" charset="-128"/>
              </a:rPr>
              <a:t>固定高度</a:t>
            </a:r>
            <a:r>
              <a:rPr lang="zh-CN" altLang="en-US" sz="3600" dirty="0"/>
              <a:t>无法适应</a:t>
            </a:r>
            <a:r>
              <a:rPr lang="zh-CN" altLang="en-US" sz="3600" dirty="0">
                <a:latin typeface="思源黑體 ExtraLight" panose="020B0200000000000000" pitchFamily="34" charset="-128"/>
                <a:ea typeface="思源黑體 ExtraLight" panose="020B0200000000000000" pitchFamily="34" charset="-128"/>
              </a:rPr>
              <a:t>儿童幼时使用不便</a:t>
            </a:r>
            <a:r>
              <a:rPr lang="zh-CN" altLang="en-US" sz="3600" dirty="0"/>
              <a:t>的情况</a:t>
            </a:r>
            <a:endParaRPr lang="en-US" altLang="zh-CN" sz="3600" dirty="0"/>
          </a:p>
          <a:p>
            <a:pPr>
              <a:lnSpc>
                <a:spcPct val="200000"/>
              </a:lnSpc>
            </a:pPr>
            <a:r>
              <a:rPr lang="zh-CN" altLang="en-US" sz="3600" dirty="0"/>
              <a:t>通过</a:t>
            </a:r>
            <a:r>
              <a:rPr lang="zh-CN" altLang="en-US" sz="3600" dirty="0">
                <a:latin typeface="思源黑體 ExtraLight" panose="020B0200000000000000" pitchFamily="34" charset="-128"/>
                <a:ea typeface="思源黑體 ExtraLight" panose="020B0200000000000000" pitchFamily="34" charset="-128"/>
              </a:rPr>
              <a:t>人体热释电红外线</a:t>
            </a:r>
            <a:r>
              <a:rPr lang="zh-CN" altLang="en-US" sz="3600" dirty="0"/>
              <a:t>感应使用者身高</a:t>
            </a:r>
            <a:endParaRPr lang="en-US" altLang="zh-CN" sz="3600" dirty="0"/>
          </a:p>
          <a:p>
            <a:pPr>
              <a:lnSpc>
                <a:spcPct val="200000"/>
              </a:lnSpc>
            </a:pPr>
            <a:r>
              <a:rPr lang="zh-CN" altLang="en-US" sz="3600" dirty="0">
                <a:latin typeface="思源黑體 ExtraLight" panose="020B0200000000000000" pitchFamily="34" charset="-128"/>
                <a:ea typeface="思源黑體 ExtraLight" panose="020B0200000000000000" pitchFamily="34" charset="-128"/>
              </a:rPr>
              <a:t>自动</a:t>
            </a:r>
            <a:r>
              <a:rPr lang="zh-CN" altLang="en-US" sz="3600" dirty="0"/>
              <a:t>降低高度，方便</a:t>
            </a:r>
            <a:r>
              <a:rPr lang="zh-CN" altLang="en-US" sz="3600" dirty="0">
                <a:latin typeface="思源黑體 ExtraLight" panose="020B0200000000000000" pitchFamily="34" charset="-128"/>
                <a:ea typeface="思源黑體 ExtraLight" panose="020B0200000000000000" pitchFamily="34" charset="-128"/>
              </a:rPr>
              <a:t>儿童</a:t>
            </a:r>
            <a:r>
              <a:rPr lang="zh-CN" altLang="en-US" sz="3600" dirty="0"/>
              <a:t>使用</a:t>
            </a:r>
            <a:endParaRPr lang="en-US" altLang="zh-CN" sz="3600" dirty="0"/>
          </a:p>
          <a:p>
            <a:pPr>
              <a:lnSpc>
                <a:spcPct val="200000"/>
              </a:lnSpc>
            </a:pPr>
            <a:r>
              <a:rPr lang="zh-CN" altLang="en-US" sz="3600" dirty="0"/>
              <a:t>通过</a:t>
            </a:r>
            <a:r>
              <a:rPr lang="zh-CN" altLang="en-US" sz="3600" dirty="0">
                <a:latin typeface="思源黑體 ExtraLight" panose="020B0200000000000000" pitchFamily="34" charset="-128"/>
                <a:ea typeface="思源黑體 ExtraLight" panose="020B0200000000000000" pitchFamily="34" charset="-128"/>
              </a:rPr>
              <a:t>嵌套式折叠马桶圈</a:t>
            </a:r>
            <a:r>
              <a:rPr lang="zh-CN" altLang="en-US" sz="3600" dirty="0"/>
              <a:t>增大圆环面积，防止掉入</a:t>
            </a:r>
          </a:p>
        </p:txBody>
      </p:sp>
    </p:spTree>
    <p:extLst>
      <p:ext uri="{BB962C8B-B14F-4D97-AF65-F5344CB8AC3E}">
        <p14:creationId xmlns:p14="http://schemas.microsoft.com/office/powerpoint/2010/main" val="3497342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3030DB-6B74-4BBC-82C1-88F1C3D68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产品原型五视图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158F8BD-1ABC-44A2-94FF-D4923BED6A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92000" y="3258000"/>
            <a:ext cx="2700000" cy="3600000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7CCC4BF-4446-479C-B15C-E81A32CDFD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26" r="30118"/>
          <a:stretch/>
        </p:blipFill>
        <p:spPr>
          <a:xfrm>
            <a:off x="7929900" y="3258000"/>
            <a:ext cx="1562100" cy="3600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5992A36-EFE6-4C5B-B1CA-50D7A19929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2425" b="17239"/>
          <a:stretch/>
        </p:blipFill>
        <p:spPr>
          <a:xfrm>
            <a:off x="5072854" y="3258000"/>
            <a:ext cx="2857046" cy="36000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6779EA27-64D0-49BB-B458-352479A2AD3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150" r="17967"/>
          <a:stretch/>
        </p:blipFill>
        <p:spPr>
          <a:xfrm>
            <a:off x="3217803" y="3258000"/>
            <a:ext cx="1913850" cy="3600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38ADB97F-A523-4BEC-9EFB-DF4932FB933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4498" b="17239"/>
          <a:stretch/>
        </p:blipFill>
        <p:spPr>
          <a:xfrm rot="16200000">
            <a:off x="-161700" y="3419700"/>
            <a:ext cx="3600001" cy="327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340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9FBFF6-0396-44A9-B021-40596AFF3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马桶升降效果</a:t>
            </a:r>
            <a:r>
              <a:rPr lang="zh-CN" altLang="en-US" dirty="0"/>
              <a:t>图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B7BFAE1-A02D-4671-8992-398B459829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97" t="10360" r="12130" b="4533"/>
          <a:stretch/>
        </p:blipFill>
        <p:spPr>
          <a:xfrm>
            <a:off x="1" y="1715956"/>
            <a:ext cx="6096000" cy="514204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E574C03-4707-4D6E-8E7E-9BFD4017D9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095" t="17537" b="12826"/>
          <a:stretch/>
        </p:blipFill>
        <p:spPr>
          <a:xfrm>
            <a:off x="6097200" y="1715956"/>
            <a:ext cx="6094800" cy="514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004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BFAEB4-F006-4FCC-A836-AFBADA2B5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下水管原型图</a:t>
            </a:r>
            <a:r>
              <a:rPr lang="en-US" altLang="zh-CN" dirty="0"/>
              <a:t>(I)</a:t>
            </a:r>
            <a:endParaRPr lang="zh-CN" altLang="en-US" dirty="0"/>
          </a:p>
        </p:txBody>
      </p:sp>
      <p:pic>
        <p:nvPicPr>
          <p:cNvPr id="4" name="内容占位符 4">
            <a:extLst>
              <a:ext uri="{FF2B5EF4-FFF2-40B4-BE49-F238E27FC236}">
                <a16:creationId xmlns:a16="http://schemas.microsoft.com/office/drawing/2014/main" id="{979F0166-06CC-47A9-8892-263B0C0690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0119" r="13965" b="15655"/>
          <a:stretch/>
        </p:blipFill>
        <p:spPr>
          <a:xfrm>
            <a:off x="3048600" y="1626014"/>
            <a:ext cx="6094800" cy="5231986"/>
          </a:xfrm>
        </p:spPr>
      </p:pic>
    </p:spTree>
    <p:extLst>
      <p:ext uri="{BB962C8B-B14F-4D97-AF65-F5344CB8AC3E}">
        <p14:creationId xmlns:p14="http://schemas.microsoft.com/office/powerpoint/2010/main" val="3191202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FBDADE-A124-42AD-8D0D-5C47C54E8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下水管原型图</a:t>
            </a:r>
            <a:r>
              <a:rPr lang="en-US" altLang="zh-CN" dirty="0"/>
              <a:t>(II)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EEDF03B-699A-4C5B-BA68-22F31F225D5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1499354"/>
            <a:ext cx="12192000" cy="535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53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8E98E0-E922-45C8-9CAF-A534E7AC3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嵌套式折叠马桶圈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CAC698D-E164-4C55-BE90-6B4CE28DC6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2028"/>
          <a:stretch/>
        </p:blipFill>
        <p:spPr>
          <a:xfrm>
            <a:off x="0" y="2052080"/>
            <a:ext cx="6094800" cy="4805920"/>
          </a:xfrm>
          <a:prstGeom prst="rect">
            <a:avLst/>
          </a:prstGeom>
        </p:spPr>
      </p:pic>
      <p:pic>
        <p:nvPicPr>
          <p:cNvPr id="1026" name="Picture 2" descr="https://upload.wikimedia.org/wikipedia/commons/thumb/7/72/Lenses_with_different_apetures.jpg/1280px-Lenses_with_different_apetures.jpg">
            <a:extLst>
              <a:ext uri="{FF2B5EF4-FFF2-40B4-BE49-F238E27FC236}">
                <a16:creationId xmlns:a16="http://schemas.microsoft.com/office/drawing/2014/main" id="{B59257DF-1C88-480E-9732-19CC6B81A4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7200" y="2796680"/>
            <a:ext cx="6094800" cy="4061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0904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2685F2-A8A3-486F-91FB-45C1CE4D7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400" dirty="0"/>
              <a:t>实现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1D1633-16A3-40E8-8DCC-EE1FB099EC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红外感应，用户高度判断</a:t>
            </a:r>
          </a:p>
        </p:txBody>
      </p:sp>
    </p:spTree>
    <p:extLst>
      <p:ext uri="{BB962C8B-B14F-4D97-AF65-F5344CB8AC3E}">
        <p14:creationId xmlns:p14="http://schemas.microsoft.com/office/powerpoint/2010/main" val="509364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C32966-64FE-47E5-894F-65C2F4F51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红外感应测试</a:t>
            </a:r>
            <a:r>
              <a:rPr lang="en-US" altLang="zh-CN" dirty="0"/>
              <a:t>——</a:t>
            </a:r>
            <a:r>
              <a:rPr lang="zh-CN" altLang="en-US" dirty="0"/>
              <a:t>流程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6B1F3759-8FAF-4DE6-B4B0-BACBDE102E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7719162"/>
              </p:ext>
            </p:extLst>
          </p:nvPr>
        </p:nvGraphicFramePr>
        <p:xfrm>
          <a:off x="581192" y="2180496"/>
          <a:ext cx="11029615" cy="3678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44885198"/>
      </p:ext>
    </p:extLst>
  </p:cSld>
  <p:clrMapOvr>
    <a:masterClrMapping/>
  </p:clrMapOvr>
</p:sld>
</file>

<file path=ppt/theme/theme1.xml><?xml version="1.0" encoding="utf-8"?>
<a:theme xmlns:a="http://schemas.openxmlformats.org/drawingml/2006/main" name="红利">
  <a:themeElements>
    <a:clrScheme name="红利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366658"/>
      </a:accent1>
      <a:accent2>
        <a:srgbClr val="8CB64A"/>
      </a:accent2>
      <a:accent3>
        <a:srgbClr val="88D5A9"/>
      </a:accent3>
      <a:accent4>
        <a:srgbClr val="969FA7"/>
      </a:accent4>
      <a:accent5>
        <a:srgbClr val="E8A844"/>
      </a:accent5>
      <a:accent6>
        <a:srgbClr val="A1561F"/>
      </a:accent6>
      <a:hlink>
        <a:srgbClr val="828282"/>
      </a:hlink>
      <a:folHlink>
        <a:srgbClr val="A5A5A5"/>
      </a:folHlink>
    </a:clrScheme>
    <a:fontScheme name="Segoe 思源">
      <a:majorFont>
        <a:latin typeface="Segoe UI"/>
        <a:ea typeface="思源黑体 Regular"/>
        <a:cs typeface=""/>
      </a:majorFont>
      <a:minorFont>
        <a:latin typeface="Segoe UI"/>
        <a:ea typeface="思源黑體 Regular"/>
        <a:cs typeface=""/>
      </a:minorFont>
    </a:fontScheme>
    <a:fmtScheme name="红利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4BEC0EAF-CF86-4D49-B83B-56CC62D3CFF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TM03457464[[fn=红利]]</Template>
  <TotalTime>369</TotalTime>
  <Words>220</Words>
  <Application>Microsoft Office PowerPoint</Application>
  <PresentationFormat>宽屏</PresentationFormat>
  <Paragraphs>60</Paragraphs>
  <Slides>14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4" baseType="lpstr">
      <vt:lpstr>方正清刻本悦宋简体</vt:lpstr>
      <vt:lpstr>思源黑体 Regular</vt:lpstr>
      <vt:lpstr>思源黑體 ExtraLight</vt:lpstr>
      <vt:lpstr>思源黑體 Regular</vt:lpstr>
      <vt:lpstr>Arial</vt:lpstr>
      <vt:lpstr>Gill Sans Nova Light</vt:lpstr>
      <vt:lpstr>Segoe UI</vt:lpstr>
      <vt:lpstr>Source Code Pro</vt:lpstr>
      <vt:lpstr>Wingdings 2</vt:lpstr>
      <vt:lpstr>红利</vt:lpstr>
      <vt:lpstr>Koilet Up &amp; Down</vt:lpstr>
      <vt:lpstr>概述</vt:lpstr>
      <vt:lpstr>产品原型五视图</vt:lpstr>
      <vt:lpstr>马桶升降效果图</vt:lpstr>
      <vt:lpstr>下水管原型图(I)</vt:lpstr>
      <vt:lpstr>下水管原型图(II)</vt:lpstr>
      <vt:lpstr>嵌套式折叠马桶圈</vt:lpstr>
      <vt:lpstr>实现</vt:lpstr>
      <vt:lpstr>红外感应测试——流程</vt:lpstr>
      <vt:lpstr>红外感应测试——代码</vt:lpstr>
      <vt:lpstr>PowerPoint 演示文稿</vt:lpstr>
      <vt:lpstr>生产环境——流程图</vt:lpstr>
      <vt:lpstr>生产环境——代码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Koilet Up &amp; Down</dc:title>
  <dc:creator>Luo Bell</dc:creator>
  <cp:lastModifiedBy>Luo Bell</cp:lastModifiedBy>
  <cp:revision>29</cp:revision>
  <dcterms:created xsi:type="dcterms:W3CDTF">2018-07-21T15:58:14Z</dcterms:created>
  <dcterms:modified xsi:type="dcterms:W3CDTF">2018-07-21T22:07:38Z</dcterms:modified>
</cp:coreProperties>
</file>

<file path=docProps/thumbnail.jpeg>
</file>